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6"/>
  </p:notesMasterIdLst>
  <p:handoutMasterIdLst>
    <p:handoutMasterId r:id="rId19"/>
  </p:handoutMasterIdLst>
  <p:sldIdLst>
    <p:sldId id="257" r:id="rId4"/>
    <p:sldId id="258" r:id="rId5"/>
    <p:sldId id="259" r:id="rId7"/>
    <p:sldId id="268" r:id="rId8"/>
    <p:sldId id="269" r:id="rId9"/>
    <p:sldId id="266" r:id="rId10"/>
    <p:sldId id="271" r:id="rId11"/>
    <p:sldId id="272" r:id="rId12"/>
    <p:sldId id="273" r:id="rId13"/>
    <p:sldId id="274" r:id="rId14"/>
    <p:sldId id="275" r:id="rId15"/>
    <p:sldId id="277" r:id="rId16"/>
    <p:sldId id="276" r:id="rId17"/>
    <p:sldId id="278" r:id="rId18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ngjiang" initials="j" lastIdx="1" clrIdx="0"/>
  <p:cmAuthor id="2" name="未知用户2" initials="未" lastIdx="10" clrIdx="1"/>
  <p:cmAuthor id="3" name="未知用户3" initials="未" lastIdx="1" clrIdx="0"/>
  <p:cmAuthor id="4" name="未知用户4" initials="未" lastIdx="2" clrIdx="0"/>
  <p:cmAuthor id="5" name="未知用户5" initials="未" lastIdx="2" clrIdx="0"/>
  <p:cmAuthor id="6" name="xuchenjie" initials="x" lastIdx="1" clrIdx="5"/>
  <p:cmAuthor id="7" name="未知用户1" initials="未" lastIdx="13" clrIdx="0"/>
  <p:cmAuthor id="8" name="hegaofei" initials="h" lastIdx="1" clrIdx="0"/>
  <p:cmAuthor id="9" name="xuda" initials="x" lastIdx="1" clrIdx="0"/>
  <p:cmAuthor id="10" name="Allen" initials="A" lastIdx="2" clrIdx="0"/>
  <p:cmAuthor id="11" name="deeplm" initials="d" lastIdx="1" clrIdx="0"/>
  <p:cmAuthor id="12" name="董 少凯" initials="董" lastIdx="1" clrIdx="0"/>
  <p:cmAuthor id="13" name="Home" initials="H" lastIdx="19" clrIdx="1"/>
  <p:cmAuthor id="14" name="yanjifa@outlook.com" initials="y" lastIdx="1" clrIdx="0"/>
  <p:cmAuthor id="15" name="杜天白" initials="杜" lastIdx="13" clrIdx="0"/>
  <p:cmAuthor id="16" name="王岚" initials="王" lastIdx="1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6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6146" name="幻灯片图像占位符 5121"/>
          <p:cNvSpPr>
            <a:spLocks noGrp="1" noRot="1"/>
          </p:cNvSpPr>
          <p:nvPr>
            <p:ph type="sldImg"/>
          </p:nvPr>
        </p:nvSpPr>
        <p:spPr>
          <a:ln w="1"/>
        </p:spPr>
      </p:sp>
      <p:sp>
        <p:nvSpPr>
          <p:cNvPr id="6147" name="文本占位符 5122"/>
          <p:cNvSpPr>
            <a:spLocks noGrp="1"/>
          </p:cNvSpPr>
          <p:nvPr>
            <p:ph type="body"/>
          </p:nvPr>
        </p:nvSpPr>
        <p:spPr>
          <a:ln w="1"/>
        </p:spPr>
        <p:txBody>
          <a:bodyPr wrap="square" lIns="91440" tIns="45720" rIns="91440" bIns="45720" anchor="t"/>
          <a:p>
            <a:pPr lvl="0"/>
            <a:r>
              <a:rPr lang="zh-CN" altLang="en-US" dirty="0"/>
              <a:t>目录内容版式仅供使用，非强制</a:t>
            </a:r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1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18.xml"/><Relationship Id="rId3" Type="http://schemas.openxmlformats.org/officeDocument/2006/relationships/tags" Target="../tags/tag4.xml"/><Relationship Id="rId2" Type="http://schemas.openxmlformats.org/officeDocument/2006/relationships/image" Target="../media/image1.emf"/><Relationship Id="rId1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文本框 6"/>
          <p:cNvSpPr/>
          <p:nvPr/>
        </p:nvSpPr>
        <p:spPr>
          <a:xfrm>
            <a:off x="15875" y="2039938"/>
            <a:ext cx="8447088" cy="2536825"/>
          </a:xfrm>
          <a:prstGeom prst="rect">
            <a:avLst/>
          </a:prstGeom>
          <a:noFill/>
          <a:ln w="9525">
            <a:noFill/>
          </a:ln>
        </p:spPr>
        <p:txBody>
          <a:bodyPr wrap="square" lIns="88817" tIns="44409" rIns="88817" bIns="44409" anchor="t">
            <a:spAutoFit/>
          </a:bodyPr>
          <a:p>
            <a:pPr algn="ctr" eaLnBrk="0" fontAlgn="base" hangingPunct="0">
              <a:lnSpc>
                <a:spcPct val="160000"/>
              </a:lnSpc>
            </a:pPr>
            <a:r>
              <a:rPr lang="en-US" altLang="zh-CN" sz="3765" b="1" strike="noStrike" noProof="1" dirty="0">
                <a:solidFill>
                  <a:srgbClr val="193A74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  Git </a:t>
            </a:r>
            <a:r>
              <a:rPr lang="zh-CN" altLang="en-US" sz="3765" b="1" strike="noStrike" noProof="1" dirty="0">
                <a:solidFill>
                  <a:srgbClr val="193A74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介绍和使用</a:t>
            </a:r>
            <a:endParaRPr lang="zh-CN" altLang="en-US" sz="3765" b="1" strike="noStrike" noProof="1" dirty="0">
              <a:solidFill>
                <a:srgbClr val="193A74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 algn="r" eaLnBrk="0" fontAlgn="base" hangingPunct="0">
              <a:lnSpc>
                <a:spcPct val="160000"/>
              </a:lnSpc>
            </a:pPr>
            <a:endParaRPr lang="zh-CN" altLang="en-US" sz="2055" strike="noStrike" noProof="1" dirty="0">
              <a:solidFill>
                <a:srgbClr val="193A74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r" eaLnBrk="0" fontAlgn="base" hangingPunct="0">
              <a:lnSpc>
                <a:spcPct val="160000"/>
              </a:lnSpc>
            </a:pPr>
            <a:r>
              <a:rPr lang="zh-CN" altLang="en-US" sz="2055" strike="noStrike" noProof="1" dirty="0">
                <a:solidFill>
                  <a:srgbClr val="193A74"/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智慧物流中台 </a:t>
            </a:r>
            <a:endParaRPr lang="zh-CN" altLang="en-US" sz="2055" strike="noStrike" noProof="1" dirty="0">
              <a:solidFill>
                <a:srgbClr val="193A74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algn="r" eaLnBrk="0" fontAlgn="base" hangingPunct="0">
              <a:lnSpc>
                <a:spcPct val="160000"/>
              </a:lnSpc>
            </a:pPr>
            <a:r>
              <a:rPr lang="zh-CN" altLang="en-US" sz="2055" strike="noStrike" noProof="1" dirty="0">
                <a:solidFill>
                  <a:srgbClr val="193A74"/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 </a:t>
            </a:r>
            <a:endParaRPr lang="zh-CN" altLang="zh-CN" sz="2055" strike="noStrike" noProof="1" dirty="0">
              <a:solidFill>
                <a:srgbClr val="193A74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Line 3"/>
          <p:cNvSpPr/>
          <p:nvPr/>
        </p:nvSpPr>
        <p:spPr>
          <a:xfrm>
            <a:off x="6183313" y="4559300"/>
            <a:ext cx="2279650" cy="1588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/>
          <a:p>
            <a:endParaRPr lang="zh-CN" altLang="en-US" sz="1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100" name="Text Box 4"/>
          <p:cNvSpPr txBox="1"/>
          <p:nvPr/>
        </p:nvSpPr>
        <p:spPr>
          <a:xfrm>
            <a:off x="5865813" y="4624388"/>
            <a:ext cx="2524125" cy="44894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r">
              <a:lnSpc>
                <a:spcPct val="170000"/>
              </a:lnSpc>
            </a:pPr>
            <a:r>
              <a:rPr lang="en-US" altLang="zh-CN" sz="1370" noProof="1" dirty="0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2021.7.5</a:t>
            </a:r>
            <a:endParaRPr lang="en-US" altLang="zh-CN" sz="1370" noProof="1" dirty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tortoisegit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常用操作</a:t>
            </a:r>
            <a:endParaRPr lang="zh-CN" altLang="en-US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6" name="TextBox 33"/>
          <p:cNvSpPr txBox="1"/>
          <p:nvPr/>
        </p:nvSpPr>
        <p:spPr>
          <a:xfrm>
            <a:off x="482600" y="1234123"/>
            <a:ext cx="7769225" cy="56311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二、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同步拉取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    在实际工作中，如果多人协作或者多个客户端进行修改，那么我们还要拉取别人推送到在线仓库的内容，所以在推送之前需要先执行同步拉取(Pull ...)操作。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    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Pull...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三、获取</a:t>
            </a:r>
            <a:r>
              <a:rPr lang="en-US" altLang="zh-CN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git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更新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Fetch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...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四、推送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Push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...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五、比较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Diff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六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、历史记录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Show log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七、提交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Git Commit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“...”</a:t>
            </a:r>
            <a:endParaRPr lang="en-US" altLang="zh-CN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tortoisegit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常用操作</a:t>
            </a:r>
            <a:endParaRPr lang="zh-CN" altLang="en-US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6" name="TextBox 33"/>
          <p:cNvSpPr txBox="1"/>
          <p:nvPr/>
        </p:nvSpPr>
        <p:spPr>
          <a:xfrm>
            <a:off x="482600" y="1234123"/>
            <a:ext cx="7769225" cy="53543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八、回滚本地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修改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    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Revert...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九、切换分支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    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switch/checkout...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十、创建分支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 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   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Create Branch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...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十、创建标签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 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   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Create Tag...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十一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、添加文件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 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   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Add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...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十二、删除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文件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 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   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Delete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十、添加文件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 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   TortoiseGit-&gt;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Add...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tortoisegit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常用操作</a:t>
            </a:r>
            <a:endParaRPr lang="zh-CN" altLang="en-US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6" name="TextBox 33"/>
          <p:cNvSpPr txBox="1"/>
          <p:nvPr/>
        </p:nvSpPr>
        <p:spPr>
          <a:xfrm>
            <a:off x="482600" y="1234123"/>
            <a:ext cx="7769225" cy="53543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十三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、回滚代码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    选中需要回滚到的版本的日志，右键'重置"master"到这个版本‘。即完成代码的回滚。如果想修改远程仓库代码，在git 克隆一份项目然后比进去再提交就可以了。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</p:txBody>
      </p:sp>
      <p:pic>
        <p:nvPicPr>
          <p:cNvPr id="73" name="图片 6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06880" y="2501900"/>
            <a:ext cx="4234180" cy="3893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git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常用命令</a:t>
            </a:r>
            <a:endParaRPr lang="zh-CN" altLang="en-US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6" name="TextBox 33"/>
          <p:cNvSpPr txBox="1"/>
          <p:nvPr/>
        </p:nvSpPr>
        <p:spPr>
          <a:xfrm>
            <a:off x="482600" y="1234123"/>
            <a:ext cx="7769225" cy="53543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一、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获取一个git仓库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git clone http://10.10.100.166/gzrobot/webmonitorvue.git</a:t>
            </a:r>
            <a:endParaRPr lang="en-US" altLang="zh-CN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二、切换分支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(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分支名称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)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 checkout master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 checkout origin/master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三、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查看当前所在的分支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 branch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四、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创建分支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 checkout -b &lt;name&gt;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五、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获取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更新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 fetch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六、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同步拉取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 pull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git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常用命令</a:t>
            </a:r>
            <a:endParaRPr lang="zh-CN" altLang="en-US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6" name="TextBox 33"/>
          <p:cNvSpPr txBox="1"/>
          <p:nvPr/>
        </p:nvSpPr>
        <p:spPr>
          <a:xfrm>
            <a:off x="482600" y="1234123"/>
            <a:ext cx="7769225" cy="56311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 七、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推送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 push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八、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查看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历史记录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 log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九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、提交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git commit –m “提交日志”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十、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回滚到头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(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处理一些异常操作，冲突等</a:t>
            </a: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)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 reset --hard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十一、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查看所有标签</a:t>
            </a: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 tag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十二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、创建标签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 tag v1.0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十三、删除本地</a:t>
            </a:r>
            <a:r>
              <a:rPr lang="zh-CN" altLang="en-US" sz="1800" dirty="0">
                <a:latin typeface="微软雅黑" panose="020B0503020204020204" charset="-122"/>
                <a:sym typeface="Bebas" pitchFamily="2" charset="0"/>
              </a:rPr>
              <a:t>标签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sym typeface="Bebas" pitchFamily="2" charset="0"/>
              </a:rPr>
              <a:t>git tag -d v0.1 </a:t>
            </a:r>
            <a:endParaRPr lang="en-US" altLang="zh-CN" sz="1800" dirty="0">
              <a:latin typeface="微软雅黑" panose="020B0503020204020204" charset="-122"/>
              <a:sym typeface="Bebas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文本框 6"/>
          <p:cNvSpPr/>
          <p:nvPr/>
        </p:nvSpPr>
        <p:spPr>
          <a:xfrm>
            <a:off x="5762625" y="719138"/>
            <a:ext cx="2409825" cy="750888"/>
          </a:xfrm>
          <a:prstGeom prst="rect">
            <a:avLst/>
          </a:prstGeom>
          <a:noFill/>
          <a:ln w="9525">
            <a:noFill/>
          </a:ln>
        </p:spPr>
        <p:txBody>
          <a:bodyPr lIns="88817" tIns="44409" rIns="88817" bIns="44409" anchor="t">
            <a:spAutoFit/>
          </a:bodyPr>
          <a:p>
            <a:pPr eaLnBrk="0" fontAlgn="base" hangingPunct="0">
              <a:lnSpc>
                <a:spcPct val="140000"/>
              </a:lnSpc>
            </a:pPr>
            <a:r>
              <a:rPr lang="zh-CN" altLang="en-US" sz="3080" b="1" strike="noStrike" noProof="1" dirty="0">
                <a:solidFill>
                  <a:srgbClr val="193A74"/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目   录</a:t>
            </a:r>
            <a:endParaRPr lang="zh-CN" altLang="en-US" sz="3080" b="1" strike="noStrike" noProof="1" dirty="0">
              <a:solidFill>
                <a:srgbClr val="193A74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Line 3"/>
          <p:cNvSpPr/>
          <p:nvPr/>
        </p:nvSpPr>
        <p:spPr>
          <a:xfrm>
            <a:off x="5822950" y="1592263"/>
            <a:ext cx="2278063" cy="1587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/>
          <a:p>
            <a:endParaRPr lang="zh-CN" altLang="en-US" sz="1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124" name="Text Box 4"/>
          <p:cNvSpPr txBox="1"/>
          <p:nvPr/>
        </p:nvSpPr>
        <p:spPr>
          <a:xfrm>
            <a:off x="5402263" y="1593850"/>
            <a:ext cx="3235325" cy="5245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1880" b="1" noProof="1" dirty="0">
                <a:solidFill>
                  <a:srgbClr val="193A74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【1】</a:t>
            </a:r>
            <a:r>
              <a:rPr lang="zh-CN" altLang="en-US" sz="1880" noProof="1" dirty="0">
                <a:latin typeface="微软雅黑" panose="020B0503020204020204" charset="-122"/>
                <a:ea typeface="微软雅黑" panose="020B0503020204020204" charset="-122"/>
                <a:cs typeface="+mn-cs"/>
              </a:rPr>
              <a:t>  介绍</a:t>
            </a:r>
            <a:endParaRPr lang="zh-CN" altLang="en-US" sz="1880" noProof="1" dirty="0"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125" name="Text Box 5"/>
          <p:cNvSpPr txBox="1"/>
          <p:nvPr/>
        </p:nvSpPr>
        <p:spPr>
          <a:xfrm>
            <a:off x="5402263" y="2233613"/>
            <a:ext cx="3449638" cy="5245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1880" b="1" noProof="1" dirty="0">
                <a:solidFill>
                  <a:srgbClr val="193A74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【2】</a:t>
            </a:r>
            <a:r>
              <a:rPr lang="zh-CN" altLang="en-US" sz="1880" noProof="1" dirty="0">
                <a:latin typeface="微软雅黑" panose="020B0503020204020204" charset="-122"/>
                <a:ea typeface="微软雅黑" panose="020B0503020204020204" charset="-122"/>
                <a:cs typeface="+mn-cs"/>
              </a:rPr>
              <a:t>  工具及配置</a:t>
            </a:r>
            <a:endParaRPr lang="zh-CN" altLang="en-US" sz="1880" noProof="1" dirty="0"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126" name="Text Box 5"/>
          <p:cNvSpPr txBox="1"/>
          <p:nvPr/>
        </p:nvSpPr>
        <p:spPr>
          <a:xfrm>
            <a:off x="5402263" y="2786063"/>
            <a:ext cx="2943225" cy="52451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1880" b="1" noProof="1" dirty="0">
                <a:solidFill>
                  <a:srgbClr val="193A74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【</a:t>
            </a:r>
            <a:r>
              <a:rPr lang="en-US" altLang="zh-CN" sz="1880" b="1" noProof="1" dirty="0">
                <a:solidFill>
                  <a:srgbClr val="193A74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r>
            <a:r>
              <a:rPr lang="zh-CN" altLang="en-US" sz="1880" b="1" noProof="1" dirty="0">
                <a:solidFill>
                  <a:srgbClr val="193A74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】</a:t>
            </a:r>
            <a:r>
              <a:rPr lang="zh-CN" altLang="en-US" sz="1880" noProof="1" dirty="0">
                <a:latin typeface="微软雅黑" panose="020B0503020204020204" charset="-122"/>
                <a:ea typeface="微软雅黑" panose="020B0503020204020204" charset="-122"/>
                <a:cs typeface="+mn-cs"/>
              </a:rPr>
              <a:t>  使用及</a:t>
            </a:r>
            <a:r>
              <a:rPr lang="zh-CN" altLang="en-US" sz="1880" noProof="1" dirty="0">
                <a:latin typeface="微软雅黑" panose="020B0503020204020204" charset="-122"/>
                <a:ea typeface="微软雅黑" panose="020B0503020204020204" charset="-122"/>
                <a:cs typeface="+mn-cs"/>
              </a:rPr>
              <a:t>命令</a:t>
            </a:r>
            <a:endParaRPr lang="zh-CN" altLang="en-US" sz="1880" noProof="1" dirty="0"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介绍</a:t>
            </a:r>
            <a:endParaRPr lang="zh-CN" altLang="en-US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70" name="TextBox 33"/>
          <p:cNvSpPr txBox="1"/>
          <p:nvPr/>
        </p:nvSpPr>
        <p:spPr>
          <a:xfrm>
            <a:off x="482600" y="1234123"/>
            <a:ext cx="7769225" cy="23069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Git是分布式版本控制系统，高效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处理各种项目。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b="1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特点：</a:t>
            </a:r>
            <a:endParaRPr lang="zh-CN" altLang="en-US" b="1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 marL="342900" indent="-342900">
              <a:buFont typeface="Wingdings" panose="05000000000000000000" charset="0"/>
              <a:buAutoNum type="arabicPeriod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适合分布式开发，强调个体。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 marL="342900" indent="-342900">
              <a:buFont typeface="Wingdings" panose="05000000000000000000" charset="0"/>
              <a:buAutoNum type="arabicPeriod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公共服务器压力和数据量都不会太大。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 marL="342900" indent="-342900">
              <a:buFont typeface="Wingdings" panose="05000000000000000000" charset="0"/>
              <a:buAutoNum type="arabicPeriod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速度快、灵活。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 marL="342900" indent="-342900">
              <a:buFont typeface="Wingdings" panose="05000000000000000000" charset="0"/>
              <a:buAutoNum type="arabicPeriod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任意两个开发者之间可以很容易的解决冲突。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 marL="342900" indent="-342900">
              <a:buFont typeface="Wingdings" panose="05000000000000000000" charset="0"/>
              <a:buAutoNum type="arabicPeriod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离线工作。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 marL="342900" indent="-342900">
              <a:buFont typeface="Wingdings" panose="05000000000000000000" charset="0"/>
            </a:pP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Bebas" pitchFamily="2" charset="0"/>
              </a:rPr>
              <a:t>常用术语</a:t>
            </a:r>
            <a:endParaRPr lang="zh-CN" altLang="en-US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70" name="TextBox 33"/>
          <p:cNvSpPr txBox="1"/>
          <p:nvPr/>
        </p:nvSpPr>
        <p:spPr>
          <a:xfrm>
            <a:off x="482600" y="1234123"/>
            <a:ext cx="7769225" cy="47999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1</a:t>
            </a:r>
            <a:r>
              <a:rPr lang="en-US" altLang="zh-CN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.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仓库（Repository）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    受版本控制的所有文件修订历史的共享数据库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2. 工作空间（Workspace) 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本地硬盘或Unix 用户帐户上编辑的文件副本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3. 工作树/区（Working tree）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工作区中包含了仓库的工作文件。您可以修改的内容和提交更改作为新的提交到仓库。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4. 暂存区（Staging area）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暂存区是工作区用来提交更改（commit）前可以暂存工作区的变化。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5. 索引（Index）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索引是暂存区的另一种术语。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6. 签入（Checkin）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将新版本复制回仓库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7. 签出（Checkout）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从仓库中将文件的最新修订版本复制到工作空间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8. 提交（Commit）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对各自文件的工作副本做了更改，并将这些更改提交到仓库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Bebas" pitchFamily="2" charset="0"/>
              </a:rPr>
              <a:t>常用术语</a:t>
            </a:r>
            <a:endParaRPr lang="zh-CN" altLang="en-US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70" name="TextBox 33"/>
          <p:cNvSpPr txBox="1"/>
          <p:nvPr/>
        </p:nvSpPr>
        <p:spPr>
          <a:xfrm>
            <a:off x="482600" y="1234123"/>
            <a:ext cx="7769225" cy="45231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9. 冲突（Conflict）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多人对同一文件的工作副本进行更改，并将这些更改提交到仓库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10. 合并（Merge）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将某分支上的更改联接到此主干或同为主干的另一个分支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11. 分支（Branch）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从主线上分离开的副本，默认分支叫master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12. 锁（Lock）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获得修改文件的专有权限。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13. 头（HEAD）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头是一个象征性的参考，最常用以指向当前选择的分支。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14. 修订（Revision）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表示代码的一个版本状态。Git通过用SHA1 hash算法表示的ID来标识不同的版本。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15. 标记（Tags）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dirty="0">
                <a:latin typeface="微软雅黑" panose="020B0503020204020204" charset="-122"/>
                <a:sym typeface="Bebas" pitchFamily="2" charset="0"/>
              </a:rPr>
              <a:t>    </a:t>
            </a:r>
            <a:r>
              <a:rPr lang="zh-CN" altLang="en-US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标记指的是某个分支某个特定时间点的状态。通过标记，可以很方便的切换到标记时的状态。</a:t>
            </a:r>
            <a:endParaRPr lang="zh-CN" altLang="en-US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安装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git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和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tortoisegit</a:t>
            </a:r>
            <a:endParaRPr lang="en-US" altLang="zh-CN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8194" name="TextBox 33"/>
          <p:cNvSpPr txBox="1"/>
          <p:nvPr/>
        </p:nvSpPr>
        <p:spPr>
          <a:xfrm>
            <a:off x="482600" y="1234123"/>
            <a:ext cx="7769225" cy="3692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一、相关软件（压缩包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）：</a:t>
            </a:r>
            <a:endParaRPr lang="en-US" altLang="zh-CN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1.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Git-2.</a:t>
            </a:r>
            <a:r>
              <a:rPr lang="en-US" altLang="zh-CN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25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.</a:t>
            </a:r>
            <a:r>
              <a:rPr lang="en-US" altLang="zh-CN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0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-64-bit.exe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2.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TortoiseGit-2.1.0.0-64bit.msi 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en-US" altLang="zh-CN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3.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TortoiseGit-LanguagePack-2.1.0.0-64bit-zh_CN.msi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二、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设置语言TortoiseGit：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安装了语言包后，在桌面任意处右键-【TortoiseGit】-【设置】-【常规设置】-【语言】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三、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安装完</a:t>
            </a:r>
            <a:r>
              <a:rPr lang="en-US" altLang="zh-CN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cmd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打开终端查看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版本：git --version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用户信息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：git config --list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</p:txBody>
      </p:sp>
      <p:graphicFrame>
        <p:nvGraphicFramePr>
          <p:cNvPr id="2" name="对象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6607175" y="1234440"/>
          <a:ext cx="810895" cy="845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r:id="rId1" imgW="335915" imgH="399415" progId="Package">
                  <p:embed/>
                </p:oleObj>
              </mc:Choice>
              <mc:Fallback>
                <p:oleObj name="" r:id="rId1" imgW="335915" imgH="399415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6607175" y="1234440"/>
                        <a:ext cx="810895" cy="845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tortoisegit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设置</a:t>
            </a:r>
            <a:endParaRPr lang="zh-CN" altLang="en-US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8194" name="TextBox 33"/>
          <p:cNvSpPr txBox="1"/>
          <p:nvPr/>
        </p:nvSpPr>
        <p:spPr>
          <a:xfrm>
            <a:off x="482600" y="1234123"/>
            <a:ext cx="7769225" cy="53543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一、</a:t>
            </a: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设置用户和邮箱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可用Git命令配置，或者在TortoiseGit配置。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TortoiseGit配置：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（1）右键点击桌面空白处，点击TortoiseGit-&gt;设置，打开设置页面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（2）在配置页面点击Git，此时会弹出对话框，确定即可；填写名称和Email，点击确定按钮。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二、设置凭证为Windows用户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打开TortoiseGit配置，点击凭证，打开凭证助手下拉框，选择管理器-【当前windows用户】，点击确定按钮。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（备注:也可以选择无，不过连接gitlab服务器的时候会要求你输入帐号密码。选择windows用户会默认用你的域用名账户连接gitlab服务器)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9010" y="2956560"/>
            <a:ext cx="6797040" cy="20040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tortoisegit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常用操作</a:t>
            </a:r>
            <a:endParaRPr lang="zh-CN" altLang="en-US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8194" name="TextBox 33"/>
          <p:cNvSpPr txBox="1"/>
          <p:nvPr/>
        </p:nvSpPr>
        <p:spPr>
          <a:xfrm>
            <a:off x="482600" y="1234123"/>
            <a:ext cx="7769225" cy="53543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一、获取一个git仓库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从已有的Git仓库中clone (克隆，复制)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 （1）右键点击空白处，点击Git克隆，打开Git克隆对话框。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 （2）输入url和目录，注意目录里不能包含任何文件，点击确定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</p:txBody>
      </p:sp>
      <p:pic>
        <p:nvPicPr>
          <p:cNvPr id="8" name="图片 9" descr="IMG_26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5060" y="2500630"/>
            <a:ext cx="5665470" cy="401891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ext Box 2"/>
          <p:cNvSpPr txBox="1"/>
          <p:nvPr/>
        </p:nvSpPr>
        <p:spPr>
          <a:xfrm>
            <a:off x="482600" y="588963"/>
            <a:ext cx="7208838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tortoisegit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常用操作</a:t>
            </a:r>
            <a:endParaRPr lang="zh-CN" altLang="en-US" sz="2400" b="1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6" name="TextBox 33"/>
          <p:cNvSpPr txBox="1"/>
          <p:nvPr/>
        </p:nvSpPr>
        <p:spPr>
          <a:xfrm>
            <a:off x="482600" y="1234123"/>
            <a:ext cx="7769225" cy="45231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Font typeface="Wingdings" panose="05000000000000000000" charset="0"/>
            </a:pPr>
            <a:r>
              <a:rPr lang="zh-CN" altLang="en-US" sz="1800" dirty="0">
                <a:latin typeface="微软雅黑" panose="020B0503020204020204" charset="-122"/>
                <a:ea typeface="宋体" panose="02010600030101010101" pitchFamily="2" charset="-122"/>
                <a:sym typeface="Bebas" pitchFamily="2" charset="0"/>
              </a:rPr>
              <a:t>克隆完成后关闭对话框，打开克隆的Git仓库目录，可以看到.git文件夹。</a:t>
            </a: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  <a:p>
            <a:pPr>
              <a:buFont typeface="Wingdings" panose="05000000000000000000" charset="0"/>
            </a:pPr>
            <a:endParaRPr lang="zh-CN" altLang="en-US" sz="1800" dirty="0">
              <a:latin typeface="微软雅黑" panose="020B0503020204020204" charset="-122"/>
              <a:ea typeface="宋体" panose="02010600030101010101" pitchFamily="2" charset="-122"/>
              <a:sym typeface="Bebas" pitchFamily="2" charset="0"/>
            </a:endParaRPr>
          </a:p>
        </p:txBody>
      </p:sp>
      <p:pic>
        <p:nvPicPr>
          <p:cNvPr id="66" name="图片 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3735" y="1661160"/>
            <a:ext cx="5488305" cy="36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timeline"/>
</p:tagLst>
</file>

<file path=ppt/tags/tag2.xml><?xml version="1.0" encoding="utf-8"?>
<p:tagLst xmlns:p="http://schemas.openxmlformats.org/presentationml/2006/main">
  <p:tag name="KSO_WM_SLIDE_MODEL_TYPE" val="timeline"/>
</p:tagLst>
</file>

<file path=ppt/tags/tag3.xml><?xml version="1.0" encoding="utf-8"?>
<p:tagLst xmlns:p="http://schemas.openxmlformats.org/presentationml/2006/main">
  <p:tag name="KSO_WM_SLIDE_MODEL_TYPE" val="timeline"/>
</p:tagLst>
</file>

<file path=ppt/tags/tag4.xml><?xml version="1.0" encoding="utf-8"?>
<p:tagLst xmlns:p="http://schemas.openxmlformats.org/presentationml/2006/main">
  <p:tag name="KSO_WM_SLIDE_MODEL_TYPE" val="timeline"/>
</p:tagLst>
</file>

<file path=ppt/tags/tag5.xml><?xml version="1.0" encoding="utf-8"?>
<p:tagLst xmlns:p="http://schemas.openxmlformats.org/presentationml/2006/main">
  <p:tag name="KSO_WM_SLIDE_MODEL_TYPE" val="timeline"/>
</p:tagLst>
</file>

<file path=ppt/tags/tag6.xml><?xml version="1.0" encoding="utf-8"?>
<p:tagLst xmlns:p="http://schemas.openxmlformats.org/presentationml/2006/main">
  <p:tag name="KSO_WM_SLIDE_MODEL_TYPE" val="timeline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2497</Words>
  <Application>WPS 演示</Application>
  <PresentationFormat/>
  <Paragraphs>245</Paragraphs>
  <Slides>14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Wingdings</vt:lpstr>
      <vt:lpstr>Bebas</vt:lpstr>
      <vt:lpstr>Segoe Print</vt:lpstr>
      <vt:lpstr>Arial Unicode MS</vt:lpstr>
      <vt:lpstr>Calibri</vt:lpstr>
      <vt:lpstr>默认设计模板</vt:lpstr>
      <vt:lpstr>1_默认设计模板</vt:lpstr>
      <vt:lpstr>Package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guorongrong</dc:creator>
  <cp:lastModifiedBy>guorongrong</cp:lastModifiedBy>
  <cp:revision>58</cp:revision>
  <dcterms:created xsi:type="dcterms:W3CDTF">2021-01-05T05:49:00Z</dcterms:created>
  <dcterms:modified xsi:type="dcterms:W3CDTF">2021-07-08T12:31:30Z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